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4" r:id="rId6"/>
    <p:sldId id="265" r:id="rId7"/>
    <p:sldId id="267" r:id="rId8"/>
    <p:sldId id="266" r:id="rId9"/>
  </p:sldIdLst>
  <p:sldSz cx="14630400" cy="8229600"/>
  <p:notesSz cx="8229600" cy="14630400"/>
  <p:embeddedFontLst>
    <p:embeddedFont>
      <p:font typeface="Lora" pitchFamily="2" charset="-52"/>
      <p:regular r:id="rId11"/>
      <p:bold r:id="rId12"/>
      <p:italic r:id="rId13"/>
      <p:boldItalic r:id="rId14"/>
    </p:embeddedFont>
    <p:embeddedFont>
      <p:font typeface="Source Sans 3" panose="020B0604020202020204" charset="0"/>
      <p:regular r:id="rId1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svg>
</file>

<file path=ppt/media/image44.png>
</file>

<file path=ppt/media/image45.png>
</file>

<file path=ppt/media/image46.svg>
</file>

<file path=ppt/media/image47.png>
</file>

<file path=ppt/media/image48.png>
</file>

<file path=ppt/media/image49.svg>
</file>

<file path=ppt/media/image5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95865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11" Type="http://schemas.openxmlformats.org/officeDocument/2006/relationships/image" Target="../media/image20.svg"/><Relationship Id="rId5" Type="http://schemas.openxmlformats.org/officeDocument/2006/relationships/image" Target="../media/image14.sv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Relationship Id="rId14" Type="http://schemas.openxmlformats.org/officeDocument/2006/relationships/image" Target="../media/image23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5.sv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7.png"/><Relationship Id="rId11" Type="http://schemas.openxmlformats.org/officeDocument/2006/relationships/image" Target="../media/image32.svg"/><Relationship Id="rId5" Type="http://schemas.openxmlformats.org/officeDocument/2006/relationships/image" Target="../media/image26.svg"/><Relationship Id="rId15" Type="http://schemas.openxmlformats.org/officeDocument/2006/relationships/image" Target="../media/image34.sv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Relationship Id="rId14" Type="http://schemas.openxmlformats.org/officeDocument/2006/relationships/image" Target="../media/image3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12" Type="http://schemas.openxmlformats.org/officeDocument/2006/relationships/image" Target="../media/image49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svg"/><Relationship Id="rId11" Type="http://schemas.openxmlformats.org/officeDocument/2006/relationships/image" Target="../media/image48.png"/><Relationship Id="rId5" Type="http://schemas.openxmlformats.org/officeDocument/2006/relationships/image" Target="../media/image42.png"/><Relationship Id="rId10" Type="http://schemas.openxmlformats.org/officeDocument/2006/relationships/image" Target="../media/image47.png"/><Relationship Id="rId4" Type="http://schemas.openxmlformats.org/officeDocument/2006/relationships/image" Target="../media/image41.png"/><Relationship Id="rId9" Type="http://schemas.openxmlformats.org/officeDocument/2006/relationships/image" Target="../media/image4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979658"/>
            <a:ext cx="4928354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Учебная практика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837724" y="3909655"/>
            <a:ext cx="7468553" cy="1340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Добро пожаловать на презентацию, посвященную моей учебной практике. Здесь мы рассмотрим цели, задачи, основные этапы и ключевые результаты моей работы, а также проанализируем полученный опыт и перспективы дальнейшего развития.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FB25DC-DDB4-4011-7F97-D50567DD98E8}"/>
              </a:ext>
            </a:extLst>
          </p:cNvPr>
          <p:cNvSpPr txBox="1"/>
          <p:nvPr/>
        </p:nvSpPr>
        <p:spPr>
          <a:xfrm>
            <a:off x="667995" y="6456476"/>
            <a:ext cx="3039992" cy="1210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000"/>
              </a:lnSpc>
              <a:buNone/>
            </a:pPr>
            <a:r>
              <a:rPr lang="ru-RU" sz="1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Гаврильченко Степан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ru-RU" dirty="0">
                <a:solidFill>
                  <a:srgbClr val="F98AC7"/>
                </a:solidFill>
                <a:latin typeface="Lora" pitchFamily="34" charset="0"/>
              </a:rPr>
              <a:t>П-40</a:t>
            </a:r>
            <a:br>
              <a:rPr lang="ru-RU" dirty="0">
                <a:solidFill>
                  <a:srgbClr val="F98AC7"/>
                </a:solidFill>
                <a:latin typeface="Lora" pitchFamily="34" charset="0"/>
              </a:rPr>
            </a:br>
            <a:r>
              <a:rPr lang="ru-RU" dirty="0">
                <a:solidFill>
                  <a:srgbClr val="F98AC7"/>
                </a:solidFill>
                <a:latin typeface="Lora" pitchFamily="34" charset="0"/>
              </a:rPr>
              <a:t>2025</a:t>
            </a:r>
            <a:endParaRPr lang="en-US" sz="1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671" y="703064"/>
            <a:ext cx="5519142" cy="583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Цели Учебной Практики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793671" y="1683544"/>
            <a:ext cx="1304305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Моя учебная практика была нацелена на достижение конкретных образовательных, технических и профессиональных результатов, чтобы углубить знания и приобрести ценный практический опыт в разработке программного обеспечения.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671" y="2541746"/>
            <a:ext cx="4215408" cy="4984671"/>
          </a:xfrm>
          <a:prstGeom prst="roundRect">
            <a:avLst>
              <a:gd name="adj" fmla="val 706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029" y="2740104"/>
            <a:ext cx="595193" cy="595193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55740" y="2903696"/>
            <a:ext cx="267772" cy="26777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2029" y="3533656"/>
            <a:ext cx="2616279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Образовательные цели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992029" y="3944422"/>
            <a:ext cx="3818692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Изучение и применение современных технологий разработки ПО.</a:t>
            </a:r>
            <a:endParaRPr lang="en-US" sz="1550" dirty="0"/>
          </a:p>
        </p:txBody>
      </p:sp>
      <p:sp>
        <p:nvSpPr>
          <p:cNvPr id="9" name="Text 5"/>
          <p:cNvSpPr/>
          <p:nvPr/>
        </p:nvSpPr>
        <p:spPr>
          <a:xfrm>
            <a:off x="992029" y="4648914"/>
            <a:ext cx="3818692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Освоение принципов проектирования архитектуры приложений.</a:t>
            </a:r>
            <a:endParaRPr lang="en-US" sz="1550" dirty="0"/>
          </a:p>
        </p:txBody>
      </p:sp>
      <p:sp>
        <p:nvSpPr>
          <p:cNvPr id="10" name="Text 6"/>
          <p:cNvSpPr/>
          <p:nvPr/>
        </p:nvSpPr>
        <p:spPr>
          <a:xfrm>
            <a:off x="992029" y="5353407"/>
            <a:ext cx="3818692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Получение практического опыта работы с системами управления базами данных.</a:t>
            </a:r>
            <a:endParaRPr lang="en-US" sz="1550" dirty="0"/>
          </a:p>
        </p:txBody>
      </p:sp>
      <p:sp>
        <p:nvSpPr>
          <p:cNvPr id="11" name="Text 7"/>
          <p:cNvSpPr/>
          <p:nvPr/>
        </p:nvSpPr>
        <p:spPr>
          <a:xfrm>
            <a:off x="992029" y="6375440"/>
            <a:ext cx="3818692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Изучение методов тестирования и отладки программного обеспечения.</a:t>
            </a:r>
            <a:endParaRPr lang="en-US" sz="1550" dirty="0"/>
          </a:p>
        </p:txBody>
      </p:sp>
      <p:sp>
        <p:nvSpPr>
          <p:cNvPr id="12" name="Shape 8"/>
          <p:cNvSpPr/>
          <p:nvPr/>
        </p:nvSpPr>
        <p:spPr>
          <a:xfrm>
            <a:off x="5207437" y="2541746"/>
            <a:ext cx="4215408" cy="4984671"/>
          </a:xfrm>
          <a:prstGeom prst="roundRect">
            <a:avLst>
              <a:gd name="adj" fmla="val 706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05795" y="2740104"/>
            <a:ext cx="595193" cy="595193"/>
          </a:xfrm>
          <a:prstGeom prst="rect">
            <a:avLst/>
          </a:prstGeom>
        </p:spPr>
      </p:pic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69506" y="2903696"/>
            <a:ext cx="267772" cy="267772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5405795" y="3533656"/>
            <a:ext cx="2334458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Технические цели</a:t>
            </a:r>
            <a:endParaRPr lang="en-US" sz="1800" dirty="0"/>
          </a:p>
        </p:txBody>
      </p:sp>
      <p:sp>
        <p:nvSpPr>
          <p:cNvPr id="16" name="Text 10"/>
          <p:cNvSpPr/>
          <p:nvPr/>
        </p:nvSpPr>
        <p:spPr>
          <a:xfrm>
            <a:off x="5405795" y="3944422"/>
            <a:ext cx="3818692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Разработка полнофункционального desktop-приложения на C#.</a:t>
            </a:r>
            <a:endParaRPr lang="en-US" sz="1550" dirty="0"/>
          </a:p>
        </p:txBody>
      </p:sp>
      <p:sp>
        <p:nvSpPr>
          <p:cNvPr id="17" name="Text 11"/>
          <p:cNvSpPr/>
          <p:nvPr/>
        </p:nvSpPr>
        <p:spPr>
          <a:xfrm>
            <a:off x="5405795" y="4648914"/>
            <a:ext cx="3818692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Создание отказоустойчивой системы с многоуровневой валидацией данных.</a:t>
            </a:r>
            <a:endParaRPr lang="en-US" sz="1550" dirty="0"/>
          </a:p>
        </p:txBody>
      </p:sp>
      <p:sp>
        <p:nvSpPr>
          <p:cNvPr id="18" name="Text 12"/>
          <p:cNvSpPr/>
          <p:nvPr/>
        </p:nvSpPr>
        <p:spPr>
          <a:xfrm>
            <a:off x="5405795" y="5353407"/>
            <a:ext cx="3818692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Реализация многослойной архитектуры для обеспечения масштабируемости.</a:t>
            </a:r>
            <a:endParaRPr lang="en-US" sz="1550" dirty="0"/>
          </a:p>
        </p:txBody>
      </p:sp>
      <p:sp>
        <p:nvSpPr>
          <p:cNvPr id="19" name="Text 13"/>
          <p:cNvSpPr/>
          <p:nvPr/>
        </p:nvSpPr>
        <p:spPr>
          <a:xfrm>
            <a:off x="5405795" y="6375440"/>
            <a:ext cx="3818692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Освоение работы с Windows Forms и компонентами пользовательского интерфейса.</a:t>
            </a:r>
            <a:endParaRPr lang="en-US" sz="1550" dirty="0"/>
          </a:p>
        </p:txBody>
      </p:sp>
      <p:sp>
        <p:nvSpPr>
          <p:cNvPr id="20" name="Shape 14"/>
          <p:cNvSpPr/>
          <p:nvPr/>
        </p:nvSpPr>
        <p:spPr>
          <a:xfrm>
            <a:off x="9621203" y="2541746"/>
            <a:ext cx="4215527" cy="4984671"/>
          </a:xfrm>
          <a:prstGeom prst="roundRect">
            <a:avLst>
              <a:gd name="adj" fmla="val 706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19561" y="2740104"/>
            <a:ext cx="595193" cy="595193"/>
          </a:xfrm>
          <a:prstGeom prst="rect">
            <a:avLst/>
          </a:prstGeom>
        </p:spPr>
      </p:pic>
      <p:pic>
        <p:nvPicPr>
          <p:cNvPr id="22" name="Image 5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983272" y="2903696"/>
            <a:ext cx="267772" cy="267772"/>
          </a:xfrm>
          <a:prstGeom prst="rect">
            <a:avLst/>
          </a:prstGeom>
        </p:spPr>
      </p:pic>
      <p:sp>
        <p:nvSpPr>
          <p:cNvPr id="23" name="Text 15"/>
          <p:cNvSpPr/>
          <p:nvPr/>
        </p:nvSpPr>
        <p:spPr>
          <a:xfrm>
            <a:off x="9819561" y="3533656"/>
            <a:ext cx="2872740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Профессиональные цели</a:t>
            </a:r>
            <a:endParaRPr lang="en-US" sz="1800" dirty="0"/>
          </a:p>
        </p:txBody>
      </p:sp>
      <p:sp>
        <p:nvSpPr>
          <p:cNvPr id="25" name="Text 17"/>
          <p:cNvSpPr/>
          <p:nvPr/>
        </p:nvSpPr>
        <p:spPr>
          <a:xfrm>
            <a:off x="9819560" y="3952279"/>
            <a:ext cx="381881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Приобретение опыта коммерческой разработки и проектного подхода.</a:t>
            </a:r>
            <a:endParaRPr lang="en-US" sz="1550" dirty="0"/>
          </a:p>
        </p:txBody>
      </p:sp>
      <p:sp>
        <p:nvSpPr>
          <p:cNvPr id="26" name="Text 18"/>
          <p:cNvSpPr/>
          <p:nvPr/>
        </p:nvSpPr>
        <p:spPr>
          <a:xfrm>
            <a:off x="9819560" y="4654014"/>
            <a:ext cx="381881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Развитие навыков презентации и защиты IT-проектов.</a:t>
            </a:r>
            <a:endParaRPr lang="en-US" sz="1550" dirty="0"/>
          </a:p>
        </p:txBody>
      </p:sp>
      <p:sp>
        <p:nvSpPr>
          <p:cNvPr id="27" name="Text 19"/>
          <p:cNvSpPr/>
          <p:nvPr/>
        </p:nvSpPr>
        <p:spPr>
          <a:xfrm>
            <a:off x="9819561" y="5353407"/>
            <a:ext cx="381881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Освоение методов  контроля версий.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2793" y="304919"/>
            <a:ext cx="2604968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36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Задачи Практики</a:t>
            </a:r>
            <a:endParaRPr lang="en-US" sz="3600" dirty="0"/>
          </a:p>
        </p:txBody>
      </p:sp>
      <p:sp>
        <p:nvSpPr>
          <p:cNvPr id="4" name="Shape 2"/>
          <p:cNvSpPr/>
          <p:nvPr/>
        </p:nvSpPr>
        <p:spPr>
          <a:xfrm>
            <a:off x="442793" y="1153597"/>
            <a:ext cx="13744813" cy="1717715"/>
          </a:xfrm>
          <a:prstGeom prst="roundRect">
            <a:avLst>
              <a:gd name="adj" fmla="val 967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403" y="1264206"/>
            <a:ext cx="332065" cy="33206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4723" y="1355527"/>
            <a:ext cx="149423" cy="14942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53403" y="1706880"/>
            <a:ext cx="1659136" cy="162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Анализ и Проектирование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553403" y="1935956"/>
            <a:ext cx="1352359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Анализ требований и предметной области.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553403" y="2151817"/>
            <a:ext cx="1352359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Изучение аналогов и конкурентов.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553403" y="2367677"/>
            <a:ext cx="1352359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Разработка архитектуры.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553403" y="2583537"/>
            <a:ext cx="1352359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Проектирование ERD и UI/UX.</a:t>
            </a: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442793" y="2981920"/>
            <a:ext cx="13744813" cy="1717715"/>
          </a:xfrm>
          <a:prstGeom prst="roundRect">
            <a:avLst>
              <a:gd name="adj" fmla="val 967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3403" y="3092529"/>
            <a:ext cx="332065" cy="332065"/>
          </a:xfrm>
          <a:prstGeom prst="rect">
            <a:avLst/>
          </a:prstGeom>
        </p:spPr>
      </p:pic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44723" y="3183850"/>
            <a:ext cx="149423" cy="149423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553403" y="3535204"/>
            <a:ext cx="1583055" cy="162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Разработка и Реализация</a:t>
            </a:r>
            <a:endParaRPr lang="en-US" sz="1600" dirty="0"/>
          </a:p>
        </p:txBody>
      </p:sp>
      <p:sp>
        <p:nvSpPr>
          <p:cNvPr id="16" name="Text 10"/>
          <p:cNvSpPr/>
          <p:nvPr/>
        </p:nvSpPr>
        <p:spPr>
          <a:xfrm>
            <a:off x="553403" y="3764280"/>
            <a:ext cx="1352359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Модуль авторизации и данные.</a:t>
            </a:r>
            <a:endParaRPr lang="en-US" sz="1600" dirty="0"/>
          </a:p>
        </p:txBody>
      </p:sp>
      <p:sp>
        <p:nvSpPr>
          <p:cNvPr id="17" name="Text 11"/>
          <p:cNvSpPr/>
          <p:nvPr/>
        </p:nvSpPr>
        <p:spPr>
          <a:xfrm>
            <a:off x="553403" y="3980140"/>
            <a:ext cx="1352359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Механизм журнала успеваемости.</a:t>
            </a:r>
            <a:endParaRPr lang="en-US" sz="1600" dirty="0"/>
          </a:p>
        </p:txBody>
      </p:sp>
      <p:sp>
        <p:nvSpPr>
          <p:cNvPr id="18" name="Text 12"/>
          <p:cNvSpPr/>
          <p:nvPr/>
        </p:nvSpPr>
        <p:spPr>
          <a:xfrm>
            <a:off x="553403" y="4196001"/>
            <a:ext cx="1352359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Бизнес-логика и статистика.</a:t>
            </a:r>
            <a:endParaRPr lang="en-US" sz="1600" dirty="0"/>
          </a:p>
        </p:txBody>
      </p:sp>
      <p:sp>
        <p:nvSpPr>
          <p:cNvPr id="19" name="Text 13"/>
          <p:cNvSpPr/>
          <p:nvPr/>
        </p:nvSpPr>
        <p:spPr>
          <a:xfrm>
            <a:off x="553403" y="4411861"/>
            <a:ext cx="1352359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Интеграция с БД, паттерны.</a:t>
            </a:r>
            <a:endParaRPr lang="en-US" sz="1600" dirty="0"/>
          </a:p>
        </p:txBody>
      </p:sp>
      <p:sp>
        <p:nvSpPr>
          <p:cNvPr id="20" name="Shape 14"/>
          <p:cNvSpPr/>
          <p:nvPr/>
        </p:nvSpPr>
        <p:spPr>
          <a:xfrm>
            <a:off x="442793" y="4810244"/>
            <a:ext cx="13744813" cy="1501854"/>
          </a:xfrm>
          <a:prstGeom prst="roundRect">
            <a:avLst>
              <a:gd name="adj" fmla="val 1106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3403" y="4920853"/>
            <a:ext cx="332065" cy="332065"/>
          </a:xfrm>
          <a:prstGeom prst="rect">
            <a:avLst/>
          </a:prstGeom>
        </p:spPr>
      </p:pic>
      <p:pic>
        <p:nvPicPr>
          <p:cNvPr id="22" name="Image 5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44723" y="5012174"/>
            <a:ext cx="149423" cy="149423"/>
          </a:xfrm>
          <a:prstGeom prst="rect">
            <a:avLst/>
          </a:prstGeom>
        </p:spPr>
      </p:pic>
      <p:sp>
        <p:nvSpPr>
          <p:cNvPr id="23" name="Text 15"/>
          <p:cNvSpPr/>
          <p:nvPr/>
        </p:nvSpPr>
        <p:spPr>
          <a:xfrm>
            <a:off x="553403" y="5363528"/>
            <a:ext cx="1949887" cy="162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Тестирование и Документация</a:t>
            </a:r>
            <a:endParaRPr lang="en-US" sz="1600" dirty="0"/>
          </a:p>
        </p:txBody>
      </p:sp>
      <p:sp>
        <p:nvSpPr>
          <p:cNvPr id="24" name="Text 16"/>
          <p:cNvSpPr/>
          <p:nvPr/>
        </p:nvSpPr>
        <p:spPr>
          <a:xfrm>
            <a:off x="553403" y="5592604"/>
            <a:ext cx="1352359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Модульное  тестирование.</a:t>
            </a:r>
            <a:endParaRPr lang="en-US" sz="1600" dirty="0"/>
          </a:p>
        </p:txBody>
      </p:sp>
      <p:sp>
        <p:nvSpPr>
          <p:cNvPr id="25" name="Text 17"/>
          <p:cNvSpPr/>
          <p:nvPr/>
        </p:nvSpPr>
        <p:spPr>
          <a:xfrm>
            <a:off x="553403" y="5808464"/>
            <a:ext cx="1352359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Тестирование UI.</a:t>
            </a:r>
            <a:endParaRPr lang="en-US" sz="1600" dirty="0"/>
          </a:p>
        </p:txBody>
      </p:sp>
      <p:sp>
        <p:nvSpPr>
          <p:cNvPr id="26" name="Text 18"/>
          <p:cNvSpPr/>
          <p:nvPr/>
        </p:nvSpPr>
        <p:spPr>
          <a:xfrm>
            <a:off x="553403" y="6024324"/>
            <a:ext cx="1352359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Подготовка презентации.</a:t>
            </a:r>
            <a:endParaRPr lang="en-US" sz="1600" dirty="0"/>
          </a:p>
        </p:txBody>
      </p:sp>
      <p:sp>
        <p:nvSpPr>
          <p:cNvPr id="27" name="Shape 19"/>
          <p:cNvSpPr/>
          <p:nvPr/>
        </p:nvSpPr>
        <p:spPr>
          <a:xfrm>
            <a:off x="442793" y="6422708"/>
            <a:ext cx="13744813" cy="1501854"/>
          </a:xfrm>
          <a:prstGeom prst="roundRect">
            <a:avLst>
              <a:gd name="adj" fmla="val 1106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28" name="Image 6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403" y="6533317"/>
            <a:ext cx="332065" cy="332065"/>
          </a:xfrm>
          <a:prstGeom prst="rect">
            <a:avLst/>
          </a:prstGeom>
        </p:spPr>
      </p:pic>
      <p:pic>
        <p:nvPicPr>
          <p:cNvPr id="29" name="Image 7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44723" y="6624638"/>
            <a:ext cx="149423" cy="149423"/>
          </a:xfrm>
          <a:prstGeom prst="rect">
            <a:avLst/>
          </a:prstGeom>
        </p:spPr>
      </p:pic>
      <p:sp>
        <p:nvSpPr>
          <p:cNvPr id="30" name="Text 20"/>
          <p:cNvSpPr/>
          <p:nvPr/>
        </p:nvSpPr>
        <p:spPr>
          <a:xfrm>
            <a:off x="553403" y="6975991"/>
            <a:ext cx="1860590" cy="162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Оптимизация и Перспективы</a:t>
            </a:r>
            <a:endParaRPr lang="en-US" sz="1600" dirty="0"/>
          </a:p>
        </p:txBody>
      </p:sp>
      <p:sp>
        <p:nvSpPr>
          <p:cNvPr id="31" name="Text 21"/>
          <p:cNvSpPr/>
          <p:nvPr/>
        </p:nvSpPr>
        <p:spPr>
          <a:xfrm>
            <a:off x="553403" y="7205067"/>
            <a:ext cx="1352359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Рефакторинг и оптимизация кода.</a:t>
            </a:r>
            <a:endParaRPr lang="en-US" sz="1600" dirty="0"/>
          </a:p>
        </p:txBody>
      </p:sp>
      <p:sp>
        <p:nvSpPr>
          <p:cNvPr id="32" name="Text 22"/>
          <p:cNvSpPr/>
          <p:nvPr/>
        </p:nvSpPr>
        <p:spPr>
          <a:xfrm>
            <a:off x="553403" y="7420928"/>
            <a:ext cx="1352359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Подготовка демо-материалов.</a:t>
            </a:r>
            <a:endParaRPr lang="en-US" sz="1600" dirty="0"/>
          </a:p>
        </p:txBody>
      </p:sp>
      <p:sp>
        <p:nvSpPr>
          <p:cNvPr id="33" name="Text 23"/>
          <p:cNvSpPr/>
          <p:nvPr/>
        </p:nvSpPr>
        <p:spPr>
          <a:xfrm>
            <a:off x="553403" y="7636788"/>
            <a:ext cx="1352359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Составление плана развития проекта.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6603" y="307062"/>
            <a:ext cx="4141232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36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Введение в предметную область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446603" y="680085"/>
            <a:ext cx="5874068" cy="262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Проблематика современного образовательного процесса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446603" y="1045844"/>
            <a:ext cx="1313855" cy="178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6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Текущая ситуация: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46603" y="1319213"/>
            <a:ext cx="13737193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Преподаватели ведут учет успеваемости в бумажных журналах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446603" y="1536859"/>
            <a:ext cx="13737193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Ручной ввод и расчет статистических показателей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46603" y="1754505"/>
            <a:ext cx="13737193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Отсутствие единой системы хранения и анализа данных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46603" y="1972151"/>
            <a:ext cx="13737193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Ограниченный доступ к актуальной информации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46603" y="2318147"/>
            <a:ext cx="1373981" cy="164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6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Ключевые проблемы: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46603" y="2649855"/>
            <a:ext cx="4742974" cy="1732359"/>
          </a:xfrm>
          <a:prstGeom prst="roundRect">
            <a:avLst>
              <a:gd name="adj" fmla="val 967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165" y="2761417"/>
            <a:ext cx="352646" cy="334923"/>
          </a:xfrm>
          <a:prstGeom prst="rect">
            <a:avLst/>
          </a:prstGeom>
        </p:spPr>
      </p:pic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0200" y="2853452"/>
            <a:ext cx="158709" cy="150733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58165" y="3207901"/>
            <a:ext cx="1801086" cy="164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Операционные сложности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558165" y="3439120"/>
            <a:ext cx="4508044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Ежедневное ручное заполнение журналов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558165" y="3656767"/>
            <a:ext cx="4508044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Трудоемкий процесс расчета средних баллов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558165" y="3874413"/>
            <a:ext cx="4508044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Физическое хранение и поиск архивных данных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558165" y="4092059"/>
            <a:ext cx="4508044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Отсутствие оперативной отчетности</a:t>
            </a:r>
            <a:endParaRPr lang="en-US" sz="1600" dirty="0"/>
          </a:p>
        </p:txBody>
      </p:sp>
      <p:sp>
        <p:nvSpPr>
          <p:cNvPr id="18" name="Shape 14"/>
          <p:cNvSpPr/>
          <p:nvPr/>
        </p:nvSpPr>
        <p:spPr>
          <a:xfrm>
            <a:off x="8082017" y="592637"/>
            <a:ext cx="5990218" cy="1732359"/>
          </a:xfrm>
          <a:prstGeom prst="roundRect">
            <a:avLst>
              <a:gd name="adj" fmla="val 967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05455" y="676330"/>
            <a:ext cx="445368" cy="334923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8351641" y="1164979"/>
            <a:ext cx="2088461" cy="164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Экономические аспекты</a:t>
            </a:r>
            <a:endParaRPr lang="en-US" sz="1600" dirty="0"/>
          </a:p>
        </p:txBody>
      </p:sp>
      <p:sp>
        <p:nvSpPr>
          <p:cNvPr id="22" name="Text 16"/>
          <p:cNvSpPr/>
          <p:nvPr/>
        </p:nvSpPr>
        <p:spPr>
          <a:xfrm>
            <a:off x="8306913" y="1426263"/>
            <a:ext cx="5693518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Значительные временные затраты преподавателей</a:t>
            </a:r>
            <a:endParaRPr lang="en-US" sz="1600" dirty="0"/>
          </a:p>
        </p:txBody>
      </p:sp>
      <p:sp>
        <p:nvSpPr>
          <p:cNvPr id="23" name="Text 17"/>
          <p:cNvSpPr/>
          <p:nvPr/>
        </p:nvSpPr>
        <p:spPr>
          <a:xfrm>
            <a:off x="8306913" y="1644146"/>
            <a:ext cx="5693518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Расходы на ведение бумажной документации</a:t>
            </a:r>
            <a:endParaRPr lang="en-US" sz="1600" dirty="0"/>
          </a:p>
        </p:txBody>
      </p:sp>
      <p:sp>
        <p:nvSpPr>
          <p:cNvPr id="24" name="Text 18"/>
          <p:cNvSpPr/>
          <p:nvPr/>
        </p:nvSpPr>
        <p:spPr>
          <a:xfrm>
            <a:off x="8306913" y="1870187"/>
            <a:ext cx="5693518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Потери от ошибок ручного учета и расчетов</a:t>
            </a:r>
            <a:endParaRPr lang="en-US" sz="1600" dirty="0"/>
          </a:p>
        </p:txBody>
      </p:sp>
      <p:sp>
        <p:nvSpPr>
          <p:cNvPr id="25" name="Shape 19"/>
          <p:cNvSpPr/>
          <p:nvPr/>
        </p:nvSpPr>
        <p:spPr>
          <a:xfrm>
            <a:off x="5572392" y="2667953"/>
            <a:ext cx="6292008" cy="1732359"/>
          </a:xfrm>
          <a:prstGeom prst="roundRect">
            <a:avLst>
              <a:gd name="adj" fmla="val 967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2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98498" y="2729505"/>
            <a:ext cx="384250" cy="334923"/>
          </a:xfrm>
          <a:prstGeom prst="rect">
            <a:avLst/>
          </a:prstGeom>
        </p:spPr>
      </p:pic>
      <p:sp>
        <p:nvSpPr>
          <p:cNvPr id="28" name="Text 20"/>
          <p:cNvSpPr/>
          <p:nvPr/>
        </p:nvSpPr>
        <p:spPr>
          <a:xfrm>
            <a:off x="5873592" y="3198733"/>
            <a:ext cx="2749032" cy="164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Технологические ограничения</a:t>
            </a:r>
            <a:endParaRPr lang="en-US" sz="1600" dirty="0"/>
          </a:p>
        </p:txBody>
      </p:sp>
      <p:sp>
        <p:nvSpPr>
          <p:cNvPr id="29" name="Text 21"/>
          <p:cNvSpPr/>
          <p:nvPr/>
        </p:nvSpPr>
        <p:spPr>
          <a:xfrm>
            <a:off x="5772486" y="3439120"/>
            <a:ext cx="5980351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Разрозненность данных об успеваемости</a:t>
            </a:r>
            <a:endParaRPr lang="en-US" sz="1600" dirty="0"/>
          </a:p>
        </p:txBody>
      </p:sp>
      <p:sp>
        <p:nvSpPr>
          <p:cNvPr id="30" name="Text 22"/>
          <p:cNvSpPr/>
          <p:nvPr/>
        </p:nvSpPr>
        <p:spPr>
          <a:xfrm>
            <a:off x="5772486" y="3656767"/>
            <a:ext cx="5980351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Невозможность быстрого анализа и прогнозирования</a:t>
            </a:r>
            <a:endParaRPr lang="en-US" sz="1600" dirty="0"/>
          </a:p>
        </p:txBody>
      </p:sp>
      <p:sp>
        <p:nvSpPr>
          <p:cNvPr id="31" name="Text 23"/>
          <p:cNvSpPr/>
          <p:nvPr/>
        </p:nvSpPr>
        <p:spPr>
          <a:xfrm>
            <a:off x="5772486" y="3874413"/>
            <a:ext cx="5980351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Сложности консолидации информации из разных источников</a:t>
            </a:r>
            <a:endParaRPr lang="en-US" sz="1600" dirty="0"/>
          </a:p>
        </p:txBody>
      </p:sp>
      <p:sp>
        <p:nvSpPr>
          <p:cNvPr id="32" name="Text 24"/>
          <p:cNvSpPr/>
          <p:nvPr/>
        </p:nvSpPr>
        <p:spPr>
          <a:xfrm>
            <a:off x="446603" y="4667786"/>
            <a:ext cx="1850588" cy="164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6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Целевая аудитория системы:</a:t>
            </a:r>
            <a:endParaRPr lang="en-US" sz="1600" dirty="0"/>
          </a:p>
        </p:txBody>
      </p:sp>
      <p:sp>
        <p:nvSpPr>
          <p:cNvPr id="33" name="Shape 25"/>
          <p:cNvSpPr/>
          <p:nvPr/>
        </p:nvSpPr>
        <p:spPr>
          <a:xfrm>
            <a:off x="446603" y="5048726"/>
            <a:ext cx="4504611" cy="815697"/>
          </a:xfrm>
          <a:prstGeom prst="roundRect">
            <a:avLst>
              <a:gd name="adj" fmla="val 8968"/>
            </a:avLst>
          </a:prstGeom>
          <a:solidFill>
            <a:srgbClr val="252833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34" name="Image 6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6603" y="5033486"/>
            <a:ext cx="4504611" cy="60960"/>
          </a:xfrm>
          <a:prstGeom prst="rect">
            <a:avLst/>
          </a:prstGeom>
        </p:spPr>
      </p:pic>
      <p:pic>
        <p:nvPicPr>
          <p:cNvPr id="35" name="Image 7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31447" y="4881324"/>
            <a:ext cx="334923" cy="334923"/>
          </a:xfrm>
          <a:prstGeom prst="rect">
            <a:avLst/>
          </a:prstGeom>
        </p:spPr>
      </p:pic>
      <p:pic>
        <p:nvPicPr>
          <p:cNvPr id="36" name="Image 8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631936" y="4981694"/>
            <a:ext cx="133945" cy="133945"/>
          </a:xfrm>
          <a:prstGeom prst="rect">
            <a:avLst/>
          </a:prstGeom>
        </p:spPr>
      </p:pic>
      <p:sp>
        <p:nvSpPr>
          <p:cNvPr id="37" name="Text 26"/>
          <p:cNvSpPr/>
          <p:nvPr/>
        </p:nvSpPr>
        <p:spPr>
          <a:xfrm>
            <a:off x="573405" y="5327809"/>
            <a:ext cx="1313855" cy="164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Преподаватели</a:t>
            </a:r>
            <a:endParaRPr lang="en-US" sz="1600" dirty="0"/>
          </a:p>
        </p:txBody>
      </p:sp>
      <p:sp>
        <p:nvSpPr>
          <p:cNvPr id="38" name="Text 27"/>
          <p:cNvSpPr/>
          <p:nvPr/>
        </p:nvSpPr>
        <p:spPr>
          <a:xfrm>
            <a:off x="573405" y="5559028"/>
            <a:ext cx="4251008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Ведение журналов, ввод оценок</a:t>
            </a:r>
            <a:endParaRPr lang="en-US" sz="1600" dirty="0"/>
          </a:p>
        </p:txBody>
      </p:sp>
      <p:sp>
        <p:nvSpPr>
          <p:cNvPr id="39" name="Shape 28"/>
          <p:cNvSpPr/>
          <p:nvPr/>
        </p:nvSpPr>
        <p:spPr>
          <a:xfrm>
            <a:off x="5062776" y="5048726"/>
            <a:ext cx="4504730" cy="815697"/>
          </a:xfrm>
          <a:prstGeom prst="roundRect">
            <a:avLst>
              <a:gd name="adj" fmla="val 8968"/>
            </a:avLst>
          </a:prstGeom>
          <a:solidFill>
            <a:srgbClr val="252833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0" name="Image 9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62776" y="5033486"/>
            <a:ext cx="4504730" cy="60960"/>
          </a:xfrm>
          <a:prstGeom prst="rect">
            <a:avLst/>
          </a:prstGeom>
        </p:spPr>
      </p:pic>
      <p:pic>
        <p:nvPicPr>
          <p:cNvPr id="41" name="Image 10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47620" y="4881324"/>
            <a:ext cx="334923" cy="334923"/>
          </a:xfrm>
          <a:prstGeom prst="rect">
            <a:avLst/>
          </a:prstGeom>
        </p:spPr>
      </p:pic>
      <p:pic>
        <p:nvPicPr>
          <p:cNvPr id="42" name="Image 11" descr="preencoded.png"/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248108" y="4981694"/>
            <a:ext cx="133945" cy="133945"/>
          </a:xfrm>
          <a:prstGeom prst="rect">
            <a:avLst/>
          </a:prstGeom>
        </p:spPr>
      </p:pic>
      <p:sp>
        <p:nvSpPr>
          <p:cNvPr id="43" name="Text 29"/>
          <p:cNvSpPr/>
          <p:nvPr/>
        </p:nvSpPr>
        <p:spPr>
          <a:xfrm>
            <a:off x="5189577" y="5327809"/>
            <a:ext cx="1313855" cy="164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Студенты</a:t>
            </a:r>
            <a:endParaRPr lang="en-US" sz="1600" dirty="0"/>
          </a:p>
        </p:txBody>
      </p:sp>
      <p:sp>
        <p:nvSpPr>
          <p:cNvPr id="44" name="Text 30"/>
          <p:cNvSpPr/>
          <p:nvPr/>
        </p:nvSpPr>
        <p:spPr>
          <a:xfrm>
            <a:off x="5189577" y="5559028"/>
            <a:ext cx="4251127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Просмотр своей успеваемости</a:t>
            </a:r>
            <a:endParaRPr lang="en-US" sz="1600" dirty="0"/>
          </a:p>
        </p:txBody>
      </p:sp>
      <p:sp>
        <p:nvSpPr>
          <p:cNvPr id="45" name="Shape 31"/>
          <p:cNvSpPr/>
          <p:nvPr/>
        </p:nvSpPr>
        <p:spPr>
          <a:xfrm>
            <a:off x="9679067" y="5048726"/>
            <a:ext cx="4504611" cy="815697"/>
          </a:xfrm>
          <a:prstGeom prst="roundRect">
            <a:avLst>
              <a:gd name="adj" fmla="val 8968"/>
            </a:avLst>
          </a:prstGeom>
          <a:solidFill>
            <a:srgbClr val="252833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6" name="Image 12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79067" y="5033486"/>
            <a:ext cx="4504611" cy="60960"/>
          </a:xfrm>
          <a:prstGeom prst="rect">
            <a:avLst/>
          </a:prstGeom>
        </p:spPr>
      </p:pic>
      <p:pic>
        <p:nvPicPr>
          <p:cNvPr id="47" name="Image 13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763911" y="4881324"/>
            <a:ext cx="334923" cy="334923"/>
          </a:xfrm>
          <a:prstGeom prst="rect">
            <a:avLst/>
          </a:prstGeom>
        </p:spPr>
      </p:pic>
      <p:pic>
        <p:nvPicPr>
          <p:cNvPr id="48" name="Image 14" descr="preencoded.png"/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1864400" y="4981694"/>
            <a:ext cx="133945" cy="133945"/>
          </a:xfrm>
          <a:prstGeom prst="rect">
            <a:avLst/>
          </a:prstGeom>
        </p:spPr>
      </p:pic>
      <p:sp>
        <p:nvSpPr>
          <p:cNvPr id="49" name="Text 32"/>
          <p:cNvSpPr/>
          <p:nvPr/>
        </p:nvSpPr>
        <p:spPr>
          <a:xfrm>
            <a:off x="9805868" y="5327809"/>
            <a:ext cx="1313855" cy="164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Администрация</a:t>
            </a:r>
            <a:endParaRPr lang="en-US" sz="1600" dirty="0"/>
          </a:p>
        </p:txBody>
      </p:sp>
      <p:sp>
        <p:nvSpPr>
          <p:cNvPr id="50" name="Text 33"/>
          <p:cNvSpPr/>
          <p:nvPr/>
        </p:nvSpPr>
        <p:spPr>
          <a:xfrm>
            <a:off x="9805868" y="5559028"/>
            <a:ext cx="4251008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Мониторинг и аналитика</a:t>
            </a:r>
            <a:endParaRPr lang="en-US" sz="1600" dirty="0"/>
          </a:p>
        </p:txBody>
      </p:sp>
      <p:sp>
        <p:nvSpPr>
          <p:cNvPr id="51" name="Text 34"/>
          <p:cNvSpPr/>
          <p:nvPr/>
        </p:nvSpPr>
        <p:spPr>
          <a:xfrm>
            <a:off x="446603" y="6031825"/>
            <a:ext cx="1313855" cy="164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6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Решение:</a:t>
            </a:r>
            <a:endParaRPr lang="en-US" sz="1600" dirty="0"/>
          </a:p>
        </p:txBody>
      </p:sp>
      <p:sp>
        <p:nvSpPr>
          <p:cNvPr id="52" name="Shape 35"/>
          <p:cNvSpPr/>
          <p:nvPr/>
        </p:nvSpPr>
        <p:spPr>
          <a:xfrm>
            <a:off x="446603" y="6363533"/>
            <a:ext cx="13737193" cy="1562457"/>
          </a:xfrm>
          <a:prstGeom prst="roundRect">
            <a:avLst>
              <a:gd name="adj" fmla="val 1072"/>
            </a:avLst>
          </a:prstGeom>
          <a:solidFill>
            <a:srgbClr val="49042A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53" name="Image 15" descr="preencoded.pn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58165" y="6527244"/>
            <a:ext cx="139541" cy="111562"/>
          </a:xfrm>
          <a:prstGeom prst="rect">
            <a:avLst/>
          </a:prstGeom>
        </p:spPr>
      </p:pic>
      <p:sp>
        <p:nvSpPr>
          <p:cNvPr id="54" name="Text 36"/>
          <p:cNvSpPr/>
          <p:nvPr/>
        </p:nvSpPr>
        <p:spPr>
          <a:xfrm>
            <a:off x="809268" y="6502956"/>
            <a:ext cx="13262967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Разработка автоматизированной системы учета успеваемости, обеспечивающей:</a:t>
            </a:r>
            <a:endParaRPr lang="en-US" sz="1600" dirty="0"/>
          </a:p>
        </p:txBody>
      </p:sp>
      <p:sp>
        <p:nvSpPr>
          <p:cNvPr id="55" name="Text 37"/>
          <p:cNvSpPr/>
          <p:nvPr/>
        </p:nvSpPr>
        <p:spPr>
          <a:xfrm>
            <a:off x="809268" y="6782038"/>
            <a:ext cx="13262967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solidFill>
                  <a:srgbClr val="FFFF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Централизованное хранение данных</a:t>
            </a:r>
            <a:endParaRPr lang="en-US" sz="1600" dirty="0"/>
          </a:p>
        </p:txBody>
      </p:sp>
      <p:sp>
        <p:nvSpPr>
          <p:cNvPr id="56" name="Text 38"/>
          <p:cNvSpPr/>
          <p:nvPr/>
        </p:nvSpPr>
        <p:spPr>
          <a:xfrm>
            <a:off x="809268" y="6999684"/>
            <a:ext cx="13262967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solidFill>
                  <a:srgbClr val="FFFF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Оперативный ввод и редактирование оценок</a:t>
            </a:r>
            <a:endParaRPr lang="en-US" sz="1600" dirty="0"/>
          </a:p>
        </p:txBody>
      </p:sp>
      <p:sp>
        <p:nvSpPr>
          <p:cNvPr id="57" name="Text 39"/>
          <p:cNvSpPr/>
          <p:nvPr/>
        </p:nvSpPr>
        <p:spPr>
          <a:xfrm>
            <a:off x="809268" y="7217331"/>
            <a:ext cx="13262967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solidFill>
                  <a:srgbClr val="FFFF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Автоматический расчет статистики</a:t>
            </a:r>
            <a:endParaRPr lang="en-US" sz="1600" dirty="0"/>
          </a:p>
        </p:txBody>
      </p:sp>
      <p:sp>
        <p:nvSpPr>
          <p:cNvPr id="58" name="Text 40"/>
          <p:cNvSpPr/>
          <p:nvPr/>
        </p:nvSpPr>
        <p:spPr>
          <a:xfrm>
            <a:off x="809268" y="7434977"/>
            <a:ext cx="13262967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solidFill>
                  <a:srgbClr val="FFFF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Удобный и интуитивный интерфейс</a:t>
            </a:r>
            <a:endParaRPr lang="en-US" sz="1600" dirty="0"/>
          </a:p>
        </p:txBody>
      </p:sp>
      <p:sp>
        <p:nvSpPr>
          <p:cNvPr id="59" name="Text 41"/>
          <p:cNvSpPr/>
          <p:nvPr/>
        </p:nvSpPr>
        <p:spPr>
          <a:xfrm>
            <a:off x="809268" y="7652623"/>
            <a:ext cx="13262967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solidFill>
                  <a:srgbClr val="FFFF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Быстрый доступ к актуальной информации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630674"/>
            <a:ext cx="12407741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Решённые задачи в рамках разработки приложения</a:t>
            </a:r>
            <a:endParaRPr lang="en-US" sz="3850" dirty="0"/>
          </a:p>
        </p:txBody>
      </p:sp>
      <p:sp>
        <p:nvSpPr>
          <p:cNvPr id="3" name="Shape 1"/>
          <p:cNvSpPr/>
          <p:nvPr/>
        </p:nvSpPr>
        <p:spPr>
          <a:xfrm>
            <a:off x="837723" y="1665446"/>
            <a:ext cx="4178618" cy="1838206"/>
          </a:xfrm>
          <a:prstGeom prst="roundRect">
            <a:avLst>
              <a:gd name="adj" fmla="val 1709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2"/>
          <p:cNvSpPr/>
          <p:nvPr/>
        </p:nvSpPr>
        <p:spPr>
          <a:xfrm>
            <a:off x="1047155" y="1874877"/>
            <a:ext cx="3759756" cy="623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🔐</a:t>
            </a:r>
            <a:r>
              <a:rPr lang="en-US" sz="19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Модуль авторизации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1047155" y="2624137"/>
            <a:ext cx="3759756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Система аутентификации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225772" y="1665446"/>
            <a:ext cx="4178737" cy="1838206"/>
          </a:xfrm>
          <a:prstGeom prst="roundRect">
            <a:avLst>
              <a:gd name="adj" fmla="val 1709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7" name="Text 5"/>
          <p:cNvSpPr/>
          <p:nvPr/>
        </p:nvSpPr>
        <p:spPr>
          <a:xfrm>
            <a:off x="5435203" y="1874877"/>
            <a:ext cx="3759875" cy="623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👥</a:t>
            </a:r>
            <a:r>
              <a:rPr lang="en-US" sz="19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Управление учебными группами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5435203" y="2624137"/>
            <a:ext cx="3759875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Выбор групп и отображение списка студентов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9613940" y="1665446"/>
            <a:ext cx="4178737" cy="1838206"/>
          </a:xfrm>
          <a:prstGeom prst="roundRect">
            <a:avLst>
              <a:gd name="adj" fmla="val 1709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0" name="Text 8"/>
          <p:cNvSpPr/>
          <p:nvPr/>
        </p:nvSpPr>
        <p:spPr>
          <a:xfrm>
            <a:off x="9823371" y="1874877"/>
            <a:ext cx="3240762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📚</a:t>
            </a:r>
            <a:r>
              <a:rPr lang="en-US" sz="19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Работа с дисциплинами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9823371" y="2589728"/>
            <a:ext cx="3759875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Модуль выбора предметов с привязкой к преподавателям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837724" y="3713083"/>
            <a:ext cx="4178618" cy="1838206"/>
          </a:xfrm>
          <a:prstGeom prst="roundRect">
            <a:avLst>
              <a:gd name="adj" fmla="val 1709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3" name="Text 11"/>
          <p:cNvSpPr/>
          <p:nvPr/>
        </p:nvSpPr>
        <p:spPr>
          <a:xfrm>
            <a:off x="1047155" y="3922514"/>
            <a:ext cx="3759756" cy="623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📊</a:t>
            </a:r>
            <a:r>
              <a:rPr lang="en-US" sz="19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Система отображения журнала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1047155" y="4671774"/>
            <a:ext cx="3759756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Динамическая таблица с цветовым кодированием оценок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225772" y="3713083"/>
            <a:ext cx="4178737" cy="1838206"/>
          </a:xfrm>
          <a:prstGeom prst="roundRect">
            <a:avLst>
              <a:gd name="adj" fmla="val 1709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6" name="Text 14"/>
          <p:cNvSpPr/>
          <p:nvPr/>
        </p:nvSpPr>
        <p:spPr>
          <a:xfrm>
            <a:off x="5435203" y="3922514"/>
            <a:ext cx="3648194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⭐</a:t>
            </a:r>
            <a:r>
              <a:rPr lang="en-US" sz="19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Модуль работы с оценками</a:t>
            </a:r>
            <a:endParaRPr lang="en-US" sz="1900" dirty="0"/>
          </a:p>
        </p:txBody>
      </p:sp>
      <p:sp>
        <p:nvSpPr>
          <p:cNvPr id="17" name="Text 15"/>
          <p:cNvSpPr/>
          <p:nvPr/>
        </p:nvSpPr>
        <p:spPr>
          <a:xfrm>
            <a:off x="5435202" y="4692789"/>
            <a:ext cx="3759875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Добавление, редактирование и удаление оценок с валидацией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9613940" y="3713083"/>
            <a:ext cx="4178737" cy="1838206"/>
          </a:xfrm>
          <a:prstGeom prst="roundRect">
            <a:avLst>
              <a:gd name="adj" fmla="val 1709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9" name="Text 17"/>
          <p:cNvSpPr/>
          <p:nvPr/>
        </p:nvSpPr>
        <p:spPr>
          <a:xfrm>
            <a:off x="9823371" y="3922514"/>
            <a:ext cx="3742373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📅</a:t>
            </a:r>
            <a:r>
              <a:rPr lang="en-US" sz="19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Управление датами занятий</a:t>
            </a:r>
            <a:endParaRPr lang="en-US" sz="1900" dirty="0"/>
          </a:p>
        </p:txBody>
      </p:sp>
      <p:sp>
        <p:nvSpPr>
          <p:cNvPr id="20" name="Text 18"/>
          <p:cNvSpPr/>
          <p:nvPr/>
        </p:nvSpPr>
        <p:spPr>
          <a:xfrm>
            <a:off x="9823371" y="4698802"/>
            <a:ext cx="3759875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Добавление и редактирование дат с проверкой дублирования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37724" y="5760720"/>
            <a:ext cx="4178618" cy="1838206"/>
          </a:xfrm>
          <a:prstGeom prst="roundRect">
            <a:avLst>
              <a:gd name="adj" fmla="val 1709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2" name="Text 20"/>
          <p:cNvSpPr/>
          <p:nvPr/>
        </p:nvSpPr>
        <p:spPr>
          <a:xfrm>
            <a:off x="1047155" y="5970151"/>
            <a:ext cx="2587466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📈</a:t>
            </a:r>
            <a:r>
              <a:rPr lang="en-US" sz="19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Расчет статистики</a:t>
            </a:r>
            <a:endParaRPr lang="en-US" sz="1900" dirty="0"/>
          </a:p>
        </p:txBody>
      </p:sp>
      <p:sp>
        <p:nvSpPr>
          <p:cNvPr id="23" name="Text 21"/>
          <p:cNvSpPr/>
          <p:nvPr/>
        </p:nvSpPr>
        <p:spPr>
          <a:xfrm>
            <a:off x="1047155" y="6737158"/>
            <a:ext cx="3759756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Автоматический расчёт среднего балла в реальном времени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225772" y="5760720"/>
            <a:ext cx="4178737" cy="1838206"/>
          </a:xfrm>
          <a:prstGeom prst="roundRect">
            <a:avLst>
              <a:gd name="adj" fmla="val 1709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5" name="Text 23"/>
          <p:cNvSpPr/>
          <p:nvPr/>
        </p:nvSpPr>
        <p:spPr>
          <a:xfrm>
            <a:off x="5435203" y="5970151"/>
            <a:ext cx="3759875" cy="623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🎨</a:t>
            </a:r>
            <a:r>
              <a:rPr lang="en-US" sz="19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Пользовательский интерфейс</a:t>
            </a:r>
            <a:endParaRPr lang="en-US" sz="1900" dirty="0"/>
          </a:p>
        </p:txBody>
      </p:sp>
      <p:sp>
        <p:nvSpPr>
          <p:cNvPr id="26" name="Text 24"/>
          <p:cNvSpPr/>
          <p:nvPr/>
        </p:nvSpPr>
        <p:spPr>
          <a:xfrm>
            <a:off x="5435203" y="6679823"/>
            <a:ext cx="3759875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Интуитивный дизайн с высокой производительностью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9613940" y="5760720"/>
            <a:ext cx="4178737" cy="1838206"/>
          </a:xfrm>
          <a:prstGeom prst="roundRect">
            <a:avLst>
              <a:gd name="adj" fmla="val 1709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8" name="Text 26"/>
          <p:cNvSpPr/>
          <p:nvPr/>
        </p:nvSpPr>
        <p:spPr>
          <a:xfrm>
            <a:off x="9823371" y="5970151"/>
            <a:ext cx="3272790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✅</a:t>
            </a:r>
            <a:r>
              <a:rPr lang="en-US" sz="19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Тестирование и отладка</a:t>
            </a:r>
            <a:endParaRPr lang="en-US" sz="1900" dirty="0"/>
          </a:p>
        </p:txBody>
      </p:sp>
      <p:sp>
        <p:nvSpPr>
          <p:cNvPr id="29" name="Text 27"/>
          <p:cNvSpPr/>
          <p:nvPr/>
        </p:nvSpPr>
        <p:spPr>
          <a:xfrm>
            <a:off x="9823371" y="6607972"/>
            <a:ext cx="3759875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Модульное</a:t>
            </a:r>
            <a:r>
              <a:rPr lang="ru-RU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тестирование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7093" y="392668"/>
            <a:ext cx="5749171" cy="409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36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Возникшие проблемы и их решения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557093" y="1011198"/>
            <a:ext cx="139184" cy="174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 Light" pitchFamily="34" charset="0"/>
                <a:ea typeface="Lora Light" pitchFamily="34" charset="-122"/>
                <a:cs typeface="Lora Light" pitchFamily="34" charset="-120"/>
              </a:rPr>
              <a:t>01</a:t>
            </a:r>
            <a:endParaRPr lang="en-US" sz="16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093" y="1232535"/>
            <a:ext cx="8029813" cy="1524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57093" y="1332548"/>
            <a:ext cx="2818805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Конфликт дублирующихся занятий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557093" y="1620798"/>
            <a:ext cx="8029813" cy="2228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Реализован триггер в БД для блокировки дубликатов - 100% защита данных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557093" y="2087285"/>
            <a:ext cx="139184" cy="174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 Light" pitchFamily="34" charset="0"/>
                <a:ea typeface="Lora Light" pitchFamily="34" charset="-122"/>
                <a:cs typeface="Lora Light" pitchFamily="34" charset="-120"/>
              </a:rPr>
              <a:t>02</a:t>
            </a:r>
            <a:endParaRPr lang="en-US" sz="16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093" y="2294811"/>
            <a:ext cx="8029813" cy="1524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57093" y="2408634"/>
            <a:ext cx="2261235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Низкая производительность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557093" y="2696885"/>
            <a:ext cx="8029813" cy="2228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Оптимизация SQL-запросов и индексация сократили загрузку с 5 секунд до менее 1 секунды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557093" y="3163372"/>
            <a:ext cx="139184" cy="174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 Light" pitchFamily="34" charset="0"/>
                <a:ea typeface="Lora Light" pitchFamily="34" charset="-122"/>
                <a:cs typeface="Lora Light" pitchFamily="34" charset="-120"/>
              </a:rPr>
              <a:t>03</a:t>
            </a:r>
            <a:endParaRPr lang="en-US" sz="16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093" y="3356967"/>
            <a:ext cx="8029813" cy="1524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557093" y="3484721"/>
            <a:ext cx="3073003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Некорректный пользовательский ввод</a:t>
            </a:r>
            <a:endParaRPr lang="en-US" sz="1600" dirty="0"/>
          </a:p>
        </p:txBody>
      </p:sp>
      <p:sp>
        <p:nvSpPr>
          <p:cNvPr id="15" name="Text 9"/>
          <p:cNvSpPr/>
          <p:nvPr/>
        </p:nvSpPr>
        <p:spPr>
          <a:xfrm>
            <a:off x="557093" y="3772972"/>
            <a:ext cx="8029813" cy="2228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Многоуровневая валидация снизила ошибки ввода на 95%</a:t>
            </a:r>
            <a:endParaRPr lang="en-US" sz="1600" dirty="0"/>
          </a:p>
        </p:txBody>
      </p:sp>
      <p:sp>
        <p:nvSpPr>
          <p:cNvPr id="16" name="Text 10"/>
          <p:cNvSpPr/>
          <p:nvPr/>
        </p:nvSpPr>
        <p:spPr>
          <a:xfrm>
            <a:off x="557093" y="4239458"/>
            <a:ext cx="139184" cy="174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 Light" pitchFamily="34" charset="0"/>
                <a:ea typeface="Lora Light" pitchFamily="34" charset="-122"/>
                <a:cs typeface="Lora Light" pitchFamily="34" charset="-120"/>
              </a:rPr>
              <a:t>04</a:t>
            </a:r>
            <a:endParaRPr lang="en-US" sz="160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093" y="4419243"/>
            <a:ext cx="8029813" cy="15240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557093" y="4560808"/>
            <a:ext cx="2111693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Ошибки многопоточности</a:t>
            </a:r>
            <a:endParaRPr lang="en-US" sz="1600" dirty="0"/>
          </a:p>
        </p:txBody>
      </p:sp>
      <p:sp>
        <p:nvSpPr>
          <p:cNvPr id="19" name="Text 12"/>
          <p:cNvSpPr/>
          <p:nvPr/>
        </p:nvSpPr>
        <p:spPr>
          <a:xfrm>
            <a:off x="557093" y="4849058"/>
            <a:ext cx="8029813" cy="2228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Единый подход через Invoke обеспечил стабильную работу интерфейса</a:t>
            </a:r>
            <a:endParaRPr lang="en-US" sz="1600" dirty="0"/>
          </a:p>
        </p:txBody>
      </p:sp>
      <p:sp>
        <p:nvSpPr>
          <p:cNvPr id="20" name="Text 13"/>
          <p:cNvSpPr/>
          <p:nvPr/>
        </p:nvSpPr>
        <p:spPr>
          <a:xfrm>
            <a:off x="383023" y="5472272"/>
            <a:ext cx="2560558" cy="4595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3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70%</a:t>
            </a:r>
            <a:endParaRPr lang="en-US" sz="3600" dirty="0"/>
          </a:p>
        </p:txBody>
      </p:sp>
      <p:sp>
        <p:nvSpPr>
          <p:cNvPr id="21" name="Text 14"/>
          <p:cNvSpPr/>
          <p:nvPr/>
        </p:nvSpPr>
        <p:spPr>
          <a:xfrm>
            <a:off x="383023" y="6105804"/>
            <a:ext cx="2560558" cy="409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Сокращение времени на ведение журнала</a:t>
            </a:r>
            <a:endParaRPr lang="en-US" sz="1250" dirty="0"/>
          </a:p>
        </p:txBody>
      </p:sp>
      <p:sp>
        <p:nvSpPr>
          <p:cNvPr id="22" name="Text 15"/>
          <p:cNvSpPr/>
          <p:nvPr/>
        </p:nvSpPr>
        <p:spPr>
          <a:xfrm>
            <a:off x="3117651" y="5472272"/>
            <a:ext cx="2560558" cy="4595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3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95%</a:t>
            </a:r>
            <a:endParaRPr lang="en-US" sz="3600" dirty="0"/>
          </a:p>
        </p:txBody>
      </p:sp>
      <p:sp>
        <p:nvSpPr>
          <p:cNvPr id="23" name="Text 16"/>
          <p:cNvSpPr/>
          <p:nvPr/>
        </p:nvSpPr>
        <p:spPr>
          <a:xfrm>
            <a:off x="3359705" y="6105804"/>
            <a:ext cx="2076331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Устранение ошибок ввода</a:t>
            </a:r>
            <a:endParaRPr lang="en-US" sz="1250" dirty="0"/>
          </a:p>
        </p:txBody>
      </p:sp>
      <p:sp>
        <p:nvSpPr>
          <p:cNvPr id="24" name="Text 17"/>
          <p:cNvSpPr/>
          <p:nvPr/>
        </p:nvSpPr>
        <p:spPr>
          <a:xfrm>
            <a:off x="5852278" y="5472272"/>
            <a:ext cx="2560558" cy="4595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3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5x</a:t>
            </a:r>
            <a:endParaRPr lang="en-US" sz="3600" dirty="0"/>
          </a:p>
        </p:txBody>
      </p:sp>
      <p:sp>
        <p:nvSpPr>
          <p:cNvPr id="25" name="Text 18"/>
          <p:cNvSpPr/>
          <p:nvPr/>
        </p:nvSpPr>
        <p:spPr>
          <a:xfrm>
            <a:off x="5852278" y="6105804"/>
            <a:ext cx="2560558" cy="409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Ускорение формирования отчетности</a:t>
            </a:r>
            <a:endParaRPr lang="en-US" sz="1250" dirty="0"/>
          </a:p>
        </p:txBody>
      </p:sp>
      <p:sp>
        <p:nvSpPr>
          <p:cNvPr id="26" name="Text 19"/>
          <p:cNvSpPr/>
          <p:nvPr/>
        </p:nvSpPr>
        <p:spPr>
          <a:xfrm>
            <a:off x="3117651" y="6863398"/>
            <a:ext cx="2560558" cy="4595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3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4.5/5</a:t>
            </a:r>
            <a:endParaRPr lang="en-US" sz="3600" dirty="0"/>
          </a:p>
        </p:txBody>
      </p:sp>
      <p:sp>
        <p:nvSpPr>
          <p:cNvPr id="27" name="Text 20"/>
          <p:cNvSpPr/>
          <p:nvPr/>
        </p:nvSpPr>
        <p:spPr>
          <a:xfrm>
            <a:off x="3117651" y="7496930"/>
            <a:ext cx="2560558" cy="409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Удовлетворенность пользователей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5425" y="494943"/>
            <a:ext cx="6071949" cy="401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35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Анализ полученного опыта разработки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545425" y="950476"/>
            <a:ext cx="3348395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Технические компетенции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545425" y="1612225"/>
            <a:ext cx="1828800" cy="200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6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Освоенные технологии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45425" y="1949172"/>
            <a:ext cx="3860244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C# и .NET Framework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45425" y="2214920"/>
            <a:ext cx="3860244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Windows Forms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45425" y="2480667"/>
            <a:ext cx="3860244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MySQL и Entity Framework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45425" y="2746415"/>
            <a:ext cx="3860244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Git и Visual Studio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3754219" y="1612225"/>
            <a:ext cx="1983462" cy="200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5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Архитектурные паттерны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3754219" y="1949172"/>
            <a:ext cx="3860244" cy="436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5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MVP (Model-View-Presenter) - разделение на модель данных, представление и презентер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3754219" y="2626995"/>
            <a:ext cx="3860244" cy="436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5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Repository Pattern - паттерн для абстракции работы с данными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3754219" y="3115754"/>
            <a:ext cx="3860244" cy="436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5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Dependency Injection - внедрение зависимостей для слабой связанности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3754219" y="3590918"/>
            <a:ext cx="3860244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5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Layered Architecture - слоистая архитектура приложения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545425" y="3871079"/>
            <a:ext cx="2567107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Процессные навыки</a:t>
            </a:r>
            <a:endParaRPr lang="en-US" sz="2000" dirty="0"/>
          </a:p>
        </p:txBody>
      </p:sp>
      <p:sp>
        <p:nvSpPr>
          <p:cNvPr id="16" name="Shape 13"/>
          <p:cNvSpPr/>
          <p:nvPr/>
        </p:nvSpPr>
        <p:spPr>
          <a:xfrm>
            <a:off x="545425" y="4396502"/>
            <a:ext cx="8053149" cy="1600914"/>
          </a:xfrm>
          <a:prstGeom prst="roundRect">
            <a:avLst>
              <a:gd name="adj" fmla="val 4569"/>
            </a:avLst>
          </a:prstGeom>
          <a:solidFill>
            <a:srgbClr val="252833"/>
          </a:solidFill>
          <a:ln w="15240">
            <a:solidFill>
              <a:srgbClr val="5D606B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185" y="4396502"/>
            <a:ext cx="60960" cy="1600914"/>
          </a:xfrm>
          <a:prstGeom prst="rect">
            <a:avLst/>
          </a:prstGeom>
        </p:spPr>
      </p:pic>
      <p:sp>
        <p:nvSpPr>
          <p:cNvPr id="18" name="Text 14"/>
          <p:cNvSpPr/>
          <p:nvPr/>
        </p:nvSpPr>
        <p:spPr>
          <a:xfrm>
            <a:off x="742712" y="4548068"/>
            <a:ext cx="1976080" cy="200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Методологии разработки</a:t>
            </a:r>
            <a:endParaRPr lang="en-US" sz="1600" dirty="0"/>
          </a:p>
        </p:txBody>
      </p:sp>
      <p:sp>
        <p:nvSpPr>
          <p:cNvPr id="19" name="Text 15"/>
          <p:cNvSpPr/>
          <p:nvPr/>
        </p:nvSpPr>
        <p:spPr>
          <a:xfrm>
            <a:off x="742712" y="4830485"/>
            <a:ext cx="7704296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Agile-подход - гибкая итеративная разработка</a:t>
            </a:r>
            <a:endParaRPr lang="en-US" sz="1600" dirty="0"/>
          </a:p>
        </p:txBody>
      </p:sp>
      <p:sp>
        <p:nvSpPr>
          <p:cNvPr id="20" name="Text 16"/>
          <p:cNvSpPr/>
          <p:nvPr/>
        </p:nvSpPr>
        <p:spPr>
          <a:xfrm>
            <a:off x="742712" y="5096232"/>
            <a:ext cx="7704296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Test-Driven Development (TDD) - разработка через тестирование</a:t>
            </a:r>
            <a:endParaRPr lang="en-US" sz="1600" dirty="0"/>
          </a:p>
        </p:txBody>
      </p:sp>
      <p:sp>
        <p:nvSpPr>
          <p:cNvPr id="21" name="Text 17"/>
          <p:cNvSpPr/>
          <p:nvPr/>
        </p:nvSpPr>
        <p:spPr>
          <a:xfrm>
            <a:off x="742712" y="5361980"/>
            <a:ext cx="7704296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Code Review - коллективный анализ кода</a:t>
            </a:r>
            <a:endParaRPr lang="en-US" sz="1600" dirty="0"/>
          </a:p>
        </p:txBody>
      </p:sp>
      <p:sp>
        <p:nvSpPr>
          <p:cNvPr id="22" name="Text 18"/>
          <p:cNvSpPr/>
          <p:nvPr/>
        </p:nvSpPr>
        <p:spPr>
          <a:xfrm>
            <a:off x="742712" y="5627727"/>
            <a:ext cx="7704296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Continuous Integration (CI) - непрерывная интеграция изменений</a:t>
            </a:r>
            <a:endParaRPr lang="en-US" sz="1600" dirty="0"/>
          </a:p>
        </p:txBody>
      </p:sp>
      <p:sp>
        <p:nvSpPr>
          <p:cNvPr id="23" name="Shape 19"/>
          <p:cNvSpPr/>
          <p:nvPr/>
        </p:nvSpPr>
        <p:spPr>
          <a:xfrm>
            <a:off x="545425" y="6133743"/>
            <a:ext cx="8053149" cy="1600914"/>
          </a:xfrm>
          <a:prstGeom prst="roundRect">
            <a:avLst>
              <a:gd name="adj" fmla="val 4569"/>
            </a:avLst>
          </a:prstGeom>
          <a:solidFill>
            <a:srgbClr val="252833"/>
          </a:solidFill>
          <a:ln w="15240">
            <a:solidFill>
              <a:srgbClr val="5D606B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pic>
        <p:nvPicPr>
          <p:cNvPr id="24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185" y="6133743"/>
            <a:ext cx="60960" cy="1600914"/>
          </a:xfrm>
          <a:prstGeom prst="rect">
            <a:avLst/>
          </a:prstGeom>
        </p:spPr>
      </p:pic>
      <p:sp>
        <p:nvSpPr>
          <p:cNvPr id="25" name="Text 20"/>
          <p:cNvSpPr/>
          <p:nvPr/>
        </p:nvSpPr>
        <p:spPr>
          <a:xfrm>
            <a:off x="742712" y="6285309"/>
            <a:ext cx="1722715" cy="200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Управление проектом</a:t>
            </a:r>
            <a:endParaRPr lang="en-US" sz="1600" dirty="0"/>
          </a:p>
        </p:txBody>
      </p:sp>
      <p:sp>
        <p:nvSpPr>
          <p:cNvPr id="26" name="Text 21"/>
          <p:cNvSpPr/>
          <p:nvPr/>
        </p:nvSpPr>
        <p:spPr>
          <a:xfrm>
            <a:off x="742712" y="6567726"/>
            <a:ext cx="7704296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Постановка задач и декомпозиция</a:t>
            </a:r>
            <a:endParaRPr lang="en-US" sz="1600" dirty="0"/>
          </a:p>
        </p:txBody>
      </p:sp>
      <p:sp>
        <p:nvSpPr>
          <p:cNvPr id="27" name="Text 22"/>
          <p:cNvSpPr/>
          <p:nvPr/>
        </p:nvSpPr>
        <p:spPr>
          <a:xfrm>
            <a:off x="742712" y="6833473"/>
            <a:ext cx="7704296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Тайм-менеджмент и приоритизация</a:t>
            </a:r>
            <a:endParaRPr lang="en-US" sz="1600" dirty="0"/>
          </a:p>
        </p:txBody>
      </p:sp>
      <p:sp>
        <p:nvSpPr>
          <p:cNvPr id="28" name="Text 23"/>
          <p:cNvSpPr/>
          <p:nvPr/>
        </p:nvSpPr>
        <p:spPr>
          <a:xfrm>
            <a:off x="742712" y="7099221"/>
            <a:ext cx="7704296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Документирование</a:t>
            </a:r>
            <a:endParaRPr lang="en-US" sz="1600" dirty="0"/>
          </a:p>
        </p:txBody>
      </p:sp>
      <p:sp>
        <p:nvSpPr>
          <p:cNvPr id="29" name="Text 24"/>
          <p:cNvSpPr/>
          <p:nvPr/>
        </p:nvSpPr>
        <p:spPr>
          <a:xfrm>
            <a:off x="742712" y="7364968"/>
            <a:ext cx="7704296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Эффективная коммуникация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2552" y="572691"/>
            <a:ext cx="5968722" cy="475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36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Перспективы развития решения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132552" y="1258311"/>
            <a:ext cx="4252628" cy="2191703"/>
          </a:xfrm>
          <a:prstGeom prst="roundRect">
            <a:avLst>
              <a:gd name="adj" fmla="val 1106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4001" y="1451610"/>
            <a:ext cx="535940" cy="484584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27231" y="1584841"/>
            <a:ext cx="241107" cy="218003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294001" y="2097643"/>
            <a:ext cx="2818099" cy="237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Административный модуль</a:t>
            </a:r>
            <a:endParaRPr lang="en-US" sz="1400" dirty="0"/>
          </a:p>
        </p:txBody>
      </p:sp>
      <p:sp>
        <p:nvSpPr>
          <p:cNvPr id="8" name="Text 3"/>
          <p:cNvSpPr/>
          <p:nvPr/>
        </p:nvSpPr>
        <p:spPr>
          <a:xfrm>
            <a:off x="6294000" y="2432090"/>
            <a:ext cx="3895511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Управление преподавателями и студентами</a:t>
            </a:r>
            <a:endParaRPr lang="en-US" sz="1400" dirty="0"/>
          </a:p>
        </p:txBody>
      </p:sp>
      <p:sp>
        <p:nvSpPr>
          <p:cNvPr id="9" name="Text 4"/>
          <p:cNvSpPr/>
          <p:nvPr/>
        </p:nvSpPr>
        <p:spPr>
          <a:xfrm>
            <a:off x="6294000" y="2747010"/>
            <a:ext cx="3895511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Работа с учебными группами</a:t>
            </a:r>
            <a:endParaRPr lang="en-US" sz="1400" dirty="0"/>
          </a:p>
        </p:txBody>
      </p:sp>
      <p:sp>
        <p:nvSpPr>
          <p:cNvPr id="10" name="Text 5"/>
          <p:cNvSpPr/>
          <p:nvPr/>
        </p:nvSpPr>
        <p:spPr>
          <a:xfrm>
            <a:off x="6294000" y="3061930"/>
            <a:ext cx="3895511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Настройка дисциплин и учебных планов</a:t>
            </a:r>
            <a:endParaRPr lang="en-US" sz="1400" dirty="0"/>
          </a:p>
        </p:txBody>
      </p:sp>
      <p:sp>
        <p:nvSpPr>
          <p:cNvPr id="11" name="Shape 6"/>
          <p:cNvSpPr/>
          <p:nvPr/>
        </p:nvSpPr>
        <p:spPr>
          <a:xfrm>
            <a:off x="10543644" y="1258311"/>
            <a:ext cx="3845123" cy="2191703"/>
          </a:xfrm>
          <a:prstGeom prst="roundRect">
            <a:avLst>
              <a:gd name="adj" fmla="val 1106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08077" y="1451609"/>
            <a:ext cx="535940" cy="484584"/>
          </a:xfrm>
          <a:prstGeom prst="rect">
            <a:avLst/>
          </a:prstGeom>
        </p:spPr>
      </p:pic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41307" y="1584840"/>
            <a:ext cx="241107" cy="21800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708077" y="2097642"/>
            <a:ext cx="2413397" cy="237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Система экспорта данных</a:t>
            </a:r>
            <a:endParaRPr lang="en-US" sz="1400" dirty="0"/>
          </a:p>
        </p:txBody>
      </p:sp>
      <p:sp>
        <p:nvSpPr>
          <p:cNvPr id="15" name="Text 8"/>
          <p:cNvSpPr/>
          <p:nvPr/>
        </p:nvSpPr>
        <p:spPr>
          <a:xfrm>
            <a:off x="10708077" y="2432089"/>
            <a:ext cx="3522226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Экспорт в Excel и PDF</a:t>
            </a:r>
            <a:endParaRPr lang="en-US" sz="1400" dirty="0"/>
          </a:p>
        </p:txBody>
      </p:sp>
      <p:sp>
        <p:nvSpPr>
          <p:cNvPr id="16" name="Text 9"/>
          <p:cNvSpPr/>
          <p:nvPr/>
        </p:nvSpPr>
        <p:spPr>
          <a:xfrm>
            <a:off x="10708077" y="2747009"/>
            <a:ext cx="3522226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Автоматические отчеты</a:t>
            </a:r>
            <a:endParaRPr lang="en-US" sz="1400" dirty="0"/>
          </a:p>
        </p:txBody>
      </p:sp>
      <p:sp>
        <p:nvSpPr>
          <p:cNvPr id="17" name="Text 10"/>
          <p:cNvSpPr/>
          <p:nvPr/>
        </p:nvSpPr>
        <p:spPr>
          <a:xfrm>
            <a:off x="10708077" y="3061929"/>
            <a:ext cx="3522226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Кастомные выборки и аналитика</a:t>
            </a:r>
            <a:endParaRPr lang="en-US" sz="1400" dirty="0"/>
          </a:p>
        </p:txBody>
      </p:sp>
      <p:sp>
        <p:nvSpPr>
          <p:cNvPr id="18" name="Shape 11"/>
          <p:cNvSpPr/>
          <p:nvPr/>
        </p:nvSpPr>
        <p:spPr>
          <a:xfrm>
            <a:off x="6132551" y="3651885"/>
            <a:ext cx="8256215" cy="2191703"/>
          </a:xfrm>
          <a:prstGeom prst="roundRect">
            <a:avLst>
              <a:gd name="adj" fmla="val 1106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19" name="Image 5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94000" y="3813333"/>
            <a:ext cx="560021" cy="484584"/>
          </a:xfrm>
          <a:prstGeom prst="rect">
            <a:avLst/>
          </a:prstGeom>
        </p:spPr>
      </p:pic>
      <p:pic>
        <p:nvPicPr>
          <p:cNvPr id="20" name="Image 6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427232" y="3946564"/>
            <a:ext cx="251940" cy="218003"/>
          </a:xfrm>
          <a:prstGeom prst="rect">
            <a:avLst/>
          </a:prstGeom>
        </p:spPr>
      </p:pic>
      <p:sp>
        <p:nvSpPr>
          <p:cNvPr id="21" name="Text 12"/>
          <p:cNvSpPr/>
          <p:nvPr/>
        </p:nvSpPr>
        <p:spPr>
          <a:xfrm>
            <a:off x="6294001" y="4459366"/>
            <a:ext cx="3020947" cy="237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Визуализация успеваемости</a:t>
            </a:r>
            <a:endParaRPr lang="en-US" sz="1400" dirty="0"/>
          </a:p>
        </p:txBody>
      </p:sp>
      <p:sp>
        <p:nvSpPr>
          <p:cNvPr id="22" name="Text 13"/>
          <p:cNvSpPr/>
          <p:nvPr/>
        </p:nvSpPr>
        <p:spPr>
          <a:xfrm>
            <a:off x="6293999" y="4793813"/>
            <a:ext cx="4252629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Графики динамики для преподавателей</a:t>
            </a:r>
            <a:endParaRPr lang="en-US" sz="1400" dirty="0"/>
          </a:p>
        </p:txBody>
      </p:sp>
      <p:sp>
        <p:nvSpPr>
          <p:cNvPr id="23" name="Text 14"/>
          <p:cNvSpPr/>
          <p:nvPr/>
        </p:nvSpPr>
        <p:spPr>
          <a:xfrm>
            <a:off x="6294000" y="5108733"/>
            <a:ext cx="4385860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Персональные дашборды для студентов</a:t>
            </a:r>
            <a:endParaRPr lang="en-US" sz="1400" dirty="0"/>
          </a:p>
        </p:txBody>
      </p:sp>
      <p:sp>
        <p:nvSpPr>
          <p:cNvPr id="24" name="Text 15"/>
          <p:cNvSpPr/>
          <p:nvPr/>
        </p:nvSpPr>
        <p:spPr>
          <a:xfrm>
            <a:off x="6293999" y="5423654"/>
            <a:ext cx="4385861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Сравнительный анализ и прогнозирование</a:t>
            </a:r>
            <a:endParaRPr lang="en-US" sz="1400" dirty="0"/>
          </a:p>
        </p:txBody>
      </p:sp>
      <p:sp>
        <p:nvSpPr>
          <p:cNvPr id="25" name="Text 16"/>
          <p:cNvSpPr/>
          <p:nvPr/>
        </p:nvSpPr>
        <p:spPr>
          <a:xfrm>
            <a:off x="6132552" y="6158151"/>
            <a:ext cx="3040856" cy="3800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36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Заключение</a:t>
            </a:r>
            <a:endParaRPr lang="en-US" sz="3600" dirty="0"/>
          </a:p>
        </p:txBody>
      </p:sp>
      <p:sp>
        <p:nvSpPr>
          <p:cNvPr id="26" name="Text 17"/>
          <p:cNvSpPr/>
          <p:nvPr/>
        </p:nvSpPr>
        <p:spPr>
          <a:xfrm>
            <a:off x="6132552" y="6699647"/>
            <a:ext cx="7851696" cy="516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Выражаю искреннюю благодарность руководителям практики и наставникам за ценные знания и поддержку. Этот опыт стал важным этапом моего профессионального роста и открыл новые перспективы для развития.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739</Words>
  <Application>Microsoft Office PowerPoint</Application>
  <PresentationFormat>Произвольный</PresentationFormat>
  <Paragraphs>160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Lora Light</vt:lpstr>
      <vt:lpstr>Lora</vt:lpstr>
      <vt:lpstr>Source Sans 3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Степан Гаврильченко</cp:lastModifiedBy>
  <cp:revision>4</cp:revision>
  <dcterms:created xsi:type="dcterms:W3CDTF">2025-11-27T22:27:29Z</dcterms:created>
  <dcterms:modified xsi:type="dcterms:W3CDTF">2025-11-27T23:33:51Z</dcterms:modified>
</cp:coreProperties>
</file>